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79" r:id="rId15"/>
    <p:sldId id="380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7412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learningapps.org/watch?v=pruc880pa1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8f9919bc-9e39-488c-86f9-4a6d3b4ba344/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8f9919bc-9e39-488c-86f9-4a6d3b4ba34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964347" cy="1655762"/>
          </a:xfrm>
        </p:spPr>
        <p:txBody>
          <a:bodyPr>
            <a:normAutofit/>
          </a:bodyPr>
          <a:lstStyle/>
          <a:p>
            <a:r>
              <a:rPr lang="hr-HR" sz="6600"/>
              <a:t>Last weekend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4EE506B-1762-483A-984A-505BC923FB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82" y="1110356"/>
            <a:ext cx="10907949" cy="507959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9FEF1E4-4525-4C8D-BF33-71302380CC82}"/>
              </a:ext>
            </a:extLst>
          </p:cNvPr>
          <p:cNvSpPr txBox="1"/>
          <p:nvPr/>
        </p:nvSpPr>
        <p:spPr>
          <a:xfrm>
            <a:off x="797669" y="648691"/>
            <a:ext cx="9221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mail s WAS ili WERE.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D32813D-6F14-4CE7-BEE0-AF4ED5DC69DB}"/>
              </a:ext>
            </a:extLst>
          </p:cNvPr>
          <p:cNvSpPr txBox="1"/>
          <p:nvPr/>
        </p:nvSpPr>
        <p:spPr>
          <a:xfrm>
            <a:off x="2324911" y="2227634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877DD3D5-2120-4128-B30F-8F0900648F41}"/>
              </a:ext>
            </a:extLst>
          </p:cNvPr>
          <p:cNvSpPr txBox="1"/>
          <p:nvPr/>
        </p:nvSpPr>
        <p:spPr>
          <a:xfrm>
            <a:off x="6096000" y="2243847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6A863598-1927-4BB1-94F0-B4236BE714DA}"/>
              </a:ext>
            </a:extLst>
          </p:cNvPr>
          <p:cNvSpPr txBox="1"/>
          <p:nvPr/>
        </p:nvSpPr>
        <p:spPr>
          <a:xfrm>
            <a:off x="7243864" y="2689299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9B0083F-36DD-420C-A47D-D4798FD3EFDB}"/>
              </a:ext>
            </a:extLst>
          </p:cNvPr>
          <p:cNvSpPr txBox="1"/>
          <p:nvPr/>
        </p:nvSpPr>
        <p:spPr>
          <a:xfrm>
            <a:off x="1439694" y="3051243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AFF18234-3914-4FB5-BFD2-01B59E79A200}"/>
              </a:ext>
            </a:extLst>
          </p:cNvPr>
          <p:cNvSpPr txBox="1"/>
          <p:nvPr/>
        </p:nvSpPr>
        <p:spPr>
          <a:xfrm>
            <a:off x="8099899" y="3051243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8B88CEE6-4CF7-4F2B-811F-CF954CC95443}"/>
              </a:ext>
            </a:extLst>
          </p:cNvPr>
          <p:cNvSpPr txBox="1"/>
          <p:nvPr/>
        </p:nvSpPr>
        <p:spPr>
          <a:xfrm>
            <a:off x="1391056" y="3429000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E10EE53-5F8A-4991-8246-3CE3991722B4}"/>
              </a:ext>
            </a:extLst>
          </p:cNvPr>
          <p:cNvSpPr txBox="1"/>
          <p:nvPr/>
        </p:nvSpPr>
        <p:spPr>
          <a:xfrm>
            <a:off x="9666051" y="3429000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D5C6D71C-08D5-4F13-A691-C5D037FEF526}"/>
              </a:ext>
            </a:extLst>
          </p:cNvPr>
          <p:cNvSpPr txBox="1"/>
          <p:nvPr/>
        </p:nvSpPr>
        <p:spPr>
          <a:xfrm>
            <a:off x="8177719" y="3890665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620B40B-8347-4CFC-AFAA-A67B89667F34}"/>
              </a:ext>
            </a:extLst>
          </p:cNvPr>
          <p:cNvSpPr txBox="1"/>
          <p:nvPr/>
        </p:nvSpPr>
        <p:spPr>
          <a:xfrm>
            <a:off x="7360596" y="4268242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C438B479-7629-4294-BAFE-A294F05B4007}"/>
              </a:ext>
            </a:extLst>
          </p:cNvPr>
          <p:cNvSpPr txBox="1"/>
          <p:nvPr/>
        </p:nvSpPr>
        <p:spPr>
          <a:xfrm>
            <a:off x="1361873" y="2639439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B931ABF3-2641-40D8-8992-4EEF1C72C314}"/>
              </a:ext>
            </a:extLst>
          </p:cNvPr>
          <p:cNvSpPr txBox="1"/>
          <p:nvPr/>
        </p:nvSpPr>
        <p:spPr>
          <a:xfrm>
            <a:off x="4225047" y="3051243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FCD286F8-737C-4798-BD6E-0174714BA261}"/>
              </a:ext>
            </a:extLst>
          </p:cNvPr>
          <p:cNvSpPr txBox="1"/>
          <p:nvPr/>
        </p:nvSpPr>
        <p:spPr>
          <a:xfrm>
            <a:off x="5350214" y="3429000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987D8496-4031-4FE5-9E47-EDA30A87F6FB}"/>
              </a:ext>
            </a:extLst>
          </p:cNvPr>
          <p:cNvSpPr txBox="1"/>
          <p:nvPr/>
        </p:nvSpPr>
        <p:spPr>
          <a:xfrm>
            <a:off x="5982512" y="3839003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547987BA-A925-4D99-BECE-23FF5FC3491B}"/>
              </a:ext>
            </a:extLst>
          </p:cNvPr>
          <p:cNvSpPr txBox="1"/>
          <p:nvPr/>
        </p:nvSpPr>
        <p:spPr>
          <a:xfrm>
            <a:off x="10132978" y="3839003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CDD38939-0D21-46C8-BB93-DA89B2248C2F}"/>
              </a:ext>
            </a:extLst>
          </p:cNvPr>
          <p:cNvSpPr txBox="1"/>
          <p:nvPr/>
        </p:nvSpPr>
        <p:spPr>
          <a:xfrm>
            <a:off x="3547354" y="4729907"/>
            <a:ext cx="93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</p:spTree>
    <p:extLst>
      <p:ext uri="{BB962C8B-B14F-4D97-AF65-F5344CB8AC3E}">
        <p14:creationId xmlns:p14="http://schemas.microsoft.com/office/powerpoint/2010/main" val="387706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8105E39-5E28-4F71-A892-DE98FAB74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49" y="269233"/>
            <a:ext cx="7219950" cy="61055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A218812-5FE4-42D9-9FF2-BE61E0523537}"/>
              </a:ext>
            </a:extLst>
          </p:cNvPr>
          <p:cNvSpPr txBox="1"/>
          <p:nvPr/>
        </p:nvSpPr>
        <p:spPr>
          <a:xfrm>
            <a:off x="4562273" y="411193"/>
            <a:ext cx="386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Odgovori na pitanja.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ABBCF68D-B528-4607-ABCF-1A11B7884DBA}"/>
              </a:ext>
            </a:extLst>
          </p:cNvPr>
          <p:cNvSpPr txBox="1"/>
          <p:nvPr/>
        </p:nvSpPr>
        <p:spPr>
          <a:xfrm>
            <a:off x="1507787" y="2247089"/>
            <a:ext cx="2538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they           weren’t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96A4C26D-154A-421C-B815-0D2E4FCDF8A4}"/>
              </a:ext>
            </a:extLst>
          </p:cNvPr>
          <p:cNvSpPr txBox="1"/>
          <p:nvPr/>
        </p:nvSpPr>
        <p:spPr>
          <a:xfrm>
            <a:off x="1660186" y="3198167"/>
            <a:ext cx="2538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                 wasn’t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D7B6C150-A512-482F-9833-128C4521278C}"/>
              </a:ext>
            </a:extLst>
          </p:cNvPr>
          <p:cNvSpPr txBox="1"/>
          <p:nvPr/>
        </p:nvSpPr>
        <p:spPr>
          <a:xfrm>
            <a:off x="1507787" y="4080090"/>
            <a:ext cx="2538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they           were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2FC0189-1FD3-435A-A065-B1CBB9BDE426}"/>
              </a:ext>
            </a:extLst>
          </p:cNvPr>
          <p:cNvSpPr txBox="1"/>
          <p:nvPr/>
        </p:nvSpPr>
        <p:spPr>
          <a:xfrm>
            <a:off x="1660185" y="4962013"/>
            <a:ext cx="2538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it              wasn’t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4C2D3D31-4F8D-4712-B20F-462392599F57}"/>
              </a:ext>
            </a:extLst>
          </p:cNvPr>
          <p:cNvSpPr txBox="1"/>
          <p:nvPr/>
        </p:nvSpPr>
        <p:spPr>
          <a:xfrm>
            <a:off x="1588850" y="5848799"/>
            <a:ext cx="2538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                 wasn’t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45C8B1B-09B2-4953-B1C4-D86C7B4418D0}"/>
              </a:ext>
            </a:extLst>
          </p:cNvPr>
          <p:cNvSpPr txBox="1"/>
          <p:nvPr/>
        </p:nvSpPr>
        <p:spPr>
          <a:xfrm>
            <a:off x="7811311" y="2217906"/>
            <a:ext cx="40467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Razgovaraj sa svojim roditeljima / starateljima o svom ranom djetinjstvu. Pripremi nekoliko fotografija.</a:t>
            </a:r>
          </a:p>
        </p:txBody>
      </p:sp>
    </p:spTree>
    <p:extLst>
      <p:ext uri="{BB962C8B-B14F-4D97-AF65-F5344CB8AC3E}">
        <p14:creationId xmlns:p14="http://schemas.microsoft.com/office/powerpoint/2010/main" val="210836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F95A1B05-56A6-422F-B871-7B0943E8F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61635" cy="6858000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2F3F8CBD-4587-43A9-8498-20B1DF36B617}"/>
              </a:ext>
            </a:extLst>
          </p:cNvPr>
          <p:cNvSpPr txBox="1"/>
          <p:nvPr/>
        </p:nvSpPr>
        <p:spPr>
          <a:xfrm>
            <a:off x="7363838" y="1770434"/>
            <a:ext cx="4231532" cy="3046988"/>
          </a:xfrm>
          <a:prstGeom prst="rect">
            <a:avLst/>
          </a:prstGeom>
          <a:noFill/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/>
              <a:t>In small groups discuss your early childhood. Fill in the chart and answer the questions below.</a:t>
            </a:r>
          </a:p>
          <a:p>
            <a:r>
              <a:rPr lang="hr-HR" sz="2400" i="1"/>
              <a:t>U manjim grupama prisjetite se i razgovarajte o svom djetinjstvu. Nadopunite tablicu i</a:t>
            </a:r>
            <a:r>
              <a:rPr lang="hr-HR" sz="2400"/>
              <a:t> </a:t>
            </a:r>
            <a:r>
              <a:rPr lang="hr-HR" sz="2400" i="1"/>
              <a:t>odgovorite na pitanja.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303999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3104CFB7-45A7-4EBB-A9BD-30B7FA996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" y="0"/>
            <a:ext cx="4744582" cy="685800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BFD028EB-9DC2-450F-B1B9-24D698A32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227" y="0"/>
            <a:ext cx="4914755" cy="6858000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28F40E56-22A3-42F7-8C5D-F551E145F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87854" cy="6858000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9CEBBC1C-9427-4493-8208-8BDC5154E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2447" y="0"/>
            <a:ext cx="4827275" cy="6858000"/>
          </a:xfrm>
          <a:prstGeom prst="rect">
            <a:avLst/>
          </a:prstGeom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F811C2CE-63E2-415F-A4F5-07198E3C0063}"/>
              </a:ext>
            </a:extLst>
          </p:cNvPr>
          <p:cNvSpPr txBox="1"/>
          <p:nvPr/>
        </p:nvSpPr>
        <p:spPr>
          <a:xfrm>
            <a:off x="4910389" y="745494"/>
            <a:ext cx="218374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/>
              <a:t>Pogledaj predloške i izradi slikovnicu o svome životu (kako si izgledao, kakav si bio tijekom godina, tko ti je bio važan u životu, što ti je bilo važno u životu, kakav si sada).</a:t>
            </a:r>
          </a:p>
          <a:p>
            <a:endParaRPr lang="hr-HR" sz="2000" i="1"/>
          </a:p>
          <a:p>
            <a:r>
              <a:rPr lang="hr-HR" sz="2000" i="1"/>
              <a:t>Slikovnica može biti papirnata ili digitalna. </a:t>
            </a:r>
          </a:p>
          <a:p>
            <a:endParaRPr lang="hr-HR" sz="2000" i="1"/>
          </a:p>
          <a:p>
            <a:r>
              <a:rPr lang="hr-HR" sz="2000" i="1"/>
              <a:t>Možeš koristiti prave fotografije ili sam sebe nacrtati.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71463D90-7096-4DED-824F-F4262F5A5F83}"/>
              </a:ext>
            </a:extLst>
          </p:cNvPr>
          <p:cNvSpPr txBox="1"/>
          <p:nvPr/>
        </p:nvSpPr>
        <p:spPr>
          <a:xfrm>
            <a:off x="4939513" y="1207158"/>
            <a:ext cx="20832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/>
              <a:t>U malim grupama predstavite radove jedni drugima. Po završetku jedan drugome recite što je bilo dobro, a što su mogli učiniti bolje.</a:t>
            </a:r>
          </a:p>
          <a:p>
            <a:endParaRPr lang="hr-HR" sz="2000" i="1"/>
          </a:p>
          <a:p>
            <a:r>
              <a:rPr lang="hr-HR" sz="2000" i="1"/>
              <a:t>U bilježnicu napiši što je bio najbolji dio, a što najlošiji dio ovog zadatka.</a:t>
            </a:r>
          </a:p>
        </p:txBody>
      </p:sp>
    </p:spTree>
    <p:extLst>
      <p:ext uri="{BB962C8B-B14F-4D97-AF65-F5344CB8AC3E}">
        <p14:creationId xmlns:p14="http://schemas.microsoft.com/office/powerpoint/2010/main" val="24577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2715566" y="1798266"/>
            <a:ext cx="73428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>
                <a:hlinkClick r:id="rId2"/>
              </a:rPr>
              <a:t>https://www.bookwidgets.com/play/t:G4eBCDjvmzQ4vKSsBnGU6ceRPFz0ojzynfbVdTY9pq5aRVBXVVQ= </a:t>
            </a:r>
          </a:p>
          <a:p>
            <a:pPr algn="ctr"/>
            <a:endParaRPr lang="hr-HR" sz="2400">
              <a:hlinkClick r:id="rId2"/>
            </a:endParaRPr>
          </a:p>
          <a:p>
            <a:pPr algn="ctr"/>
            <a:r>
              <a:rPr lang="hr-HR" sz="2400">
                <a:hlinkClick r:id="rId2"/>
              </a:rPr>
              <a:t>https://learningapps.org/watch?v=pruc880pa18</a:t>
            </a:r>
            <a:r>
              <a:rPr lang="hr-HR" sz="2400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634719" y="186809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links and complete the tasks.</a:t>
            </a:r>
          </a:p>
          <a:p>
            <a:pPr algn="ctr"/>
            <a:r>
              <a:rPr lang="hr-HR" sz="2400" i="1"/>
              <a:t>Otvori sljedeće poveznice i riješi zadatke.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730" y="3409723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221544" y="4455200"/>
            <a:ext cx="9748911" cy="221599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SELF CHECK.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5"/>
              </a:rPr>
              <a:t>https://www.e-sfera.hr/dodatni-digitalni-sadrzaji/8f9919bc-9e39-488c-86f9-4a6d3b4ba344/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/>
            <a:r>
              <a:rPr lang="hr-HR" sz="2400"/>
              <a:t>Ponovi gradivo i riješi zadatak.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552" y="1016515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75576" y="2061992"/>
            <a:ext cx="9748911" cy="36009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https://www.e-sfera.hr/dodatni-digitalni-sadrzaji/8f9919bc-9e39-488c-86f9-4a6d3b4ba344/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 fontAlgn="t"/>
            <a:r>
              <a:rPr lang="hr-HR" sz="2400" b="1"/>
              <a:t>Who smashed the window?</a:t>
            </a:r>
            <a:br>
              <a:rPr lang="hr-HR"/>
            </a:br>
            <a:endParaRPr lang="hr-HR" sz="2400" b="1"/>
          </a:p>
          <a:p>
            <a:pPr algn="ctr" fontAlgn="t"/>
            <a:r>
              <a:rPr lang="hr-HR" sz="2400" i="1"/>
              <a:t>Pročitaj tekst i riješi pripadajuće zadatke.</a:t>
            </a:r>
          </a:p>
          <a:p>
            <a:br>
              <a:rPr lang="hr-HR"/>
            </a:b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83368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F9E563F-A53D-4150-8CF3-1FF8ED8D2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51150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CF446E0-C5E1-4A29-B28F-2A695B27D3F2}"/>
              </a:ext>
            </a:extLst>
          </p:cNvPr>
          <p:cNvSpPr txBox="1"/>
          <p:nvPr/>
        </p:nvSpPr>
        <p:spPr>
          <a:xfrm>
            <a:off x="5525311" y="408562"/>
            <a:ext cx="6157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128.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4380B948-4F16-4C51-B3CF-C209383C7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52" y="639394"/>
            <a:ext cx="5241639" cy="5077838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78AE9612-656B-4EFD-884E-4AABE8025994}"/>
              </a:ext>
            </a:extLst>
          </p:cNvPr>
          <p:cNvSpPr txBox="1"/>
          <p:nvPr/>
        </p:nvSpPr>
        <p:spPr>
          <a:xfrm>
            <a:off x="5972783" y="2024151"/>
            <a:ext cx="49124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Describe the photos and for each person think up his/her healthiest and his/her unhealthiest habit.</a:t>
            </a:r>
          </a:p>
          <a:p>
            <a:r>
              <a:rPr lang="hr-HR" sz="2400" i="1"/>
              <a:t>Opiši fotografije i za svaku osobu osmisli njihovu najzdraviju i njihovu najnezdraviju naviku.</a:t>
            </a:r>
          </a:p>
        </p:txBody>
      </p:sp>
    </p:spTree>
    <p:extLst>
      <p:ext uri="{BB962C8B-B14F-4D97-AF65-F5344CB8AC3E}">
        <p14:creationId xmlns:p14="http://schemas.microsoft.com/office/powerpoint/2010/main" val="143946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9BC2955C-96F0-43F6-8DEF-34863DC57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1639" cy="5077838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546E2825-7DD0-467D-B074-2613345CC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77838"/>
            <a:ext cx="9020175" cy="177165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3A1DEB6D-CD4D-4EAF-8806-081ACE715BF7}"/>
              </a:ext>
            </a:extLst>
          </p:cNvPr>
          <p:cNvSpPr txBox="1"/>
          <p:nvPr/>
        </p:nvSpPr>
        <p:spPr>
          <a:xfrm>
            <a:off x="6342434" y="1591509"/>
            <a:ext cx="5136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texts and complete the sentences below.</a:t>
            </a:r>
          </a:p>
          <a:p>
            <a:r>
              <a:rPr lang="hr-HR" sz="2400" i="1"/>
              <a:t>Pročitaj tekstove i nadopuni rečenice.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91C90A9-A744-46D9-A6C6-05232F20DD18}"/>
              </a:ext>
            </a:extLst>
          </p:cNvPr>
          <p:cNvSpPr txBox="1"/>
          <p:nvPr/>
        </p:nvSpPr>
        <p:spPr>
          <a:xfrm>
            <a:off x="5817140" y="4951379"/>
            <a:ext cx="264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in the gym.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1F96FECD-694A-4030-99BD-5FC1AB4F58FA}"/>
              </a:ext>
            </a:extLst>
          </p:cNvPr>
          <p:cNvSpPr txBox="1"/>
          <p:nvPr/>
        </p:nvSpPr>
        <p:spPr>
          <a:xfrm>
            <a:off x="7214681" y="5308670"/>
            <a:ext cx="264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in Hyde Park.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1CEA975-5F59-4978-B23E-5A043F6385B0}"/>
              </a:ext>
            </a:extLst>
          </p:cNvPr>
          <p:cNvSpPr txBox="1"/>
          <p:nvPr/>
        </p:nvSpPr>
        <p:spPr>
          <a:xfrm>
            <a:off x="5891719" y="5665961"/>
            <a:ext cx="264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in bed.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49F4CE9-12F9-4D31-9C07-AC9F7EFECE6E}"/>
              </a:ext>
            </a:extLst>
          </p:cNvPr>
          <p:cNvSpPr txBox="1"/>
          <p:nvPr/>
        </p:nvSpPr>
        <p:spPr>
          <a:xfrm>
            <a:off x="6794466" y="6001167"/>
            <a:ext cx="264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at home.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60467A14-F7FE-4E80-8D68-484EDAA5AACB}"/>
              </a:ext>
            </a:extLst>
          </p:cNvPr>
          <p:cNvSpPr txBox="1"/>
          <p:nvPr/>
        </p:nvSpPr>
        <p:spPr>
          <a:xfrm>
            <a:off x="5817139" y="6304339"/>
            <a:ext cx="3414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at a chocolate festival.</a:t>
            </a:r>
          </a:p>
        </p:txBody>
      </p:sp>
    </p:spTree>
    <p:extLst>
      <p:ext uri="{BB962C8B-B14F-4D97-AF65-F5344CB8AC3E}">
        <p14:creationId xmlns:p14="http://schemas.microsoft.com/office/powerpoint/2010/main" val="414956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CAD9D01-F5D1-4FFD-BF1D-2E7D92A81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76" y="0"/>
            <a:ext cx="4220235" cy="4088353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FAD00E7F-C0F2-45A1-BEF8-E47D3948D4C5}"/>
              </a:ext>
            </a:extLst>
          </p:cNvPr>
          <p:cNvSpPr txBox="1"/>
          <p:nvPr/>
        </p:nvSpPr>
        <p:spPr>
          <a:xfrm>
            <a:off x="4661983" y="311285"/>
            <a:ext cx="681908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 does ”I was excited” mean?</a:t>
            </a:r>
          </a:p>
          <a:p>
            <a:r>
              <a:rPr lang="hr-HR" sz="2400" i="1"/>
              <a:t>Što znači rečenica „I was excited”?</a:t>
            </a:r>
          </a:p>
          <a:p>
            <a:endParaRPr lang="hr-HR" sz="2400"/>
          </a:p>
          <a:p>
            <a:r>
              <a:rPr lang="hr-HR" sz="2400"/>
              <a:t>What does the word ‘”was” mean?</a:t>
            </a:r>
          </a:p>
          <a:p>
            <a:r>
              <a:rPr lang="hr-HR" sz="2400" i="1"/>
              <a:t>Što znači riječ „was”?</a:t>
            </a:r>
          </a:p>
          <a:p>
            <a:endParaRPr lang="hr-HR" sz="2400"/>
          </a:p>
          <a:p>
            <a:r>
              <a:rPr lang="hr-HR" sz="2400"/>
              <a:t>What does ‘”We were too lazy to go out” mean?</a:t>
            </a:r>
          </a:p>
          <a:p>
            <a:r>
              <a:rPr lang="hr-HR" sz="2400" i="1"/>
              <a:t>Što znači rečenica „</a:t>
            </a:r>
            <a:r>
              <a:rPr lang="hr-HR" sz="2400"/>
              <a:t> We were too lazy to go out</a:t>
            </a:r>
            <a:r>
              <a:rPr lang="hr-HR" sz="2400" i="1"/>
              <a:t>”?</a:t>
            </a:r>
          </a:p>
          <a:p>
            <a:endParaRPr lang="hr-HR" sz="2400"/>
          </a:p>
          <a:p>
            <a:r>
              <a:rPr lang="hr-HR" sz="2400" i="1">
                <a:solidFill>
                  <a:srgbClr val="FF0000"/>
                </a:solidFill>
              </a:rPr>
              <a:t>Mi smo bili prelijeni za izaći vani.</a:t>
            </a:r>
          </a:p>
          <a:p>
            <a:endParaRPr lang="hr-HR" sz="2400"/>
          </a:p>
          <a:p>
            <a:r>
              <a:rPr lang="hr-HR" sz="2400"/>
              <a:t>What does the word ‘”were” mean?</a:t>
            </a:r>
          </a:p>
          <a:p>
            <a:r>
              <a:rPr lang="hr-HR" sz="2400" i="1"/>
              <a:t>Što znači riječ „were”?</a:t>
            </a:r>
          </a:p>
          <a:p>
            <a:endParaRPr lang="hr-HR" sz="2400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9ABBE82D-88EA-418A-9DD2-1B6F4D58EFA0}"/>
              </a:ext>
            </a:extLst>
          </p:cNvPr>
          <p:cNvSpPr txBox="1"/>
          <p:nvPr/>
        </p:nvSpPr>
        <p:spPr>
          <a:xfrm>
            <a:off x="9260732" y="311285"/>
            <a:ext cx="27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>
                <a:solidFill>
                  <a:srgbClr val="FF0000"/>
                </a:solidFill>
              </a:rPr>
              <a:t>Ja sam bila uzbuđena.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0D366A73-1659-458D-8E9B-69ED62FC03EC}"/>
              </a:ext>
            </a:extLst>
          </p:cNvPr>
          <p:cNvSpPr txBox="1"/>
          <p:nvPr/>
        </p:nvSpPr>
        <p:spPr>
          <a:xfrm>
            <a:off x="9260732" y="1443839"/>
            <a:ext cx="27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>
                <a:solidFill>
                  <a:srgbClr val="FF0000"/>
                </a:solidFill>
              </a:rPr>
              <a:t>Znači „sam bio/la”.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528A649-84EB-4886-8353-A597D7861379}"/>
              </a:ext>
            </a:extLst>
          </p:cNvPr>
          <p:cNvSpPr txBox="1"/>
          <p:nvPr/>
        </p:nvSpPr>
        <p:spPr>
          <a:xfrm>
            <a:off x="9260732" y="4582630"/>
            <a:ext cx="27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>
                <a:solidFill>
                  <a:srgbClr val="FF0000"/>
                </a:solidFill>
              </a:rPr>
              <a:t>Znači „smo bili/le”.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12139873-F660-4159-BCFB-F702E08B67A0}"/>
              </a:ext>
            </a:extLst>
          </p:cNvPr>
          <p:cNvSpPr txBox="1"/>
          <p:nvPr/>
        </p:nvSpPr>
        <p:spPr>
          <a:xfrm>
            <a:off x="97276" y="5212113"/>
            <a:ext cx="827580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/>
              <a:t>What time are the people on this page talking about?</a:t>
            </a:r>
          </a:p>
          <a:p>
            <a:r>
              <a:rPr lang="hr-HR" sz="2400"/>
              <a:t>When did all of these things happen?</a:t>
            </a:r>
          </a:p>
          <a:p>
            <a:r>
              <a:rPr lang="hr-HR" sz="2400" i="1"/>
              <a:t>O kojem vremenu govore ljudi s ove stranice? Kada su se se ovi događaji odvili?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6CF933C9-789A-41D0-83EC-FBF13121B450}"/>
              </a:ext>
            </a:extLst>
          </p:cNvPr>
          <p:cNvSpPr txBox="1"/>
          <p:nvPr/>
        </p:nvSpPr>
        <p:spPr>
          <a:xfrm>
            <a:off x="8492247" y="5505855"/>
            <a:ext cx="3521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In the past. </a:t>
            </a:r>
          </a:p>
          <a:p>
            <a:r>
              <a:rPr lang="hr-HR" sz="2400" i="1">
                <a:solidFill>
                  <a:srgbClr val="FF0000"/>
                </a:solidFill>
              </a:rPr>
              <a:t>U prošlosti.</a:t>
            </a:r>
            <a:endParaRPr lang="hr-HR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3BF9190-5005-43E8-B140-A40CA42FC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714" y="665944"/>
            <a:ext cx="7419975" cy="34385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E43CCEC-F4C1-4CD2-B0B4-1AE7626B09F5}"/>
              </a:ext>
            </a:extLst>
          </p:cNvPr>
          <p:cNvSpPr txBox="1"/>
          <p:nvPr/>
        </p:nvSpPr>
        <p:spPr>
          <a:xfrm>
            <a:off x="1848256" y="301556"/>
            <a:ext cx="878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Glagol BITI u prošlom glagolskom vremenu „past simple”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9251A3E-C697-4979-8445-A887447E6860}"/>
              </a:ext>
            </a:extLst>
          </p:cNvPr>
          <p:cNvSpPr txBox="1"/>
          <p:nvPr/>
        </p:nvSpPr>
        <p:spPr>
          <a:xfrm>
            <a:off x="350195" y="4104469"/>
            <a:ext cx="95622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i="1"/>
              <a:t>Glagol „biti” ima dva oblika u prošlom glagolskom vremenu:</a:t>
            </a:r>
            <a:br>
              <a:rPr lang="hr-HR" sz="2400" i="1"/>
            </a:br>
            <a:r>
              <a:rPr lang="hr-HR" sz="2400" i="1"/>
              <a:t>- WAS koristimo s izrazima „I” i „he”, „she” i „it”</a:t>
            </a:r>
            <a:r>
              <a:rPr lang="hr-HR" sz="2400"/>
              <a:t>.</a:t>
            </a:r>
          </a:p>
          <a:p>
            <a:pPr algn="ctr"/>
            <a:r>
              <a:rPr lang="hr-HR" sz="2400" i="1"/>
              <a:t>- WERE koristimo s izrazima „you”, „we”, „they”</a:t>
            </a:r>
          </a:p>
          <a:p>
            <a:pPr algn="ctr"/>
            <a:endParaRPr lang="hr-HR" sz="2400" i="1"/>
          </a:p>
          <a:p>
            <a:pPr algn="ctr"/>
            <a:r>
              <a:rPr lang="hr-HR" sz="2400" i="1"/>
              <a:t>Niječni oblik glagola je:</a:t>
            </a:r>
          </a:p>
          <a:p>
            <a:pPr algn="ctr"/>
            <a:r>
              <a:rPr lang="hr-HR" sz="2400" i="1"/>
              <a:t> WAS NOT  (wasn’t)  </a:t>
            </a:r>
          </a:p>
          <a:p>
            <a:pPr algn="ctr"/>
            <a:r>
              <a:rPr lang="hr-HR" sz="2400" i="1"/>
              <a:t>WERE NOT (weren’t)</a:t>
            </a:r>
          </a:p>
        </p:txBody>
      </p:sp>
    </p:spTree>
    <p:extLst>
      <p:ext uri="{BB962C8B-B14F-4D97-AF65-F5344CB8AC3E}">
        <p14:creationId xmlns:p14="http://schemas.microsoft.com/office/powerpoint/2010/main" val="346272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470DBDF6-A9BC-4719-B2FE-95AADAC3F81B}"/>
              </a:ext>
            </a:extLst>
          </p:cNvPr>
          <p:cNvSpPr txBox="1"/>
          <p:nvPr/>
        </p:nvSpPr>
        <p:spPr>
          <a:xfrm>
            <a:off x="2247089" y="1047850"/>
            <a:ext cx="50097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I </a:t>
            </a:r>
            <a:r>
              <a:rPr lang="hr-HR" sz="2400">
                <a:solidFill>
                  <a:srgbClr val="FF0000"/>
                </a:solidFill>
              </a:rPr>
              <a:t>was</a:t>
            </a:r>
            <a:r>
              <a:rPr lang="hr-HR" sz="2400"/>
              <a:t> very excited. </a:t>
            </a:r>
            <a:r>
              <a:rPr lang="hr-HR" sz="2400">
                <a:sym typeface="Wingdings" panose="05000000000000000000" pitchFamily="2" charset="2"/>
              </a:rPr>
              <a:t></a:t>
            </a:r>
          </a:p>
          <a:p>
            <a:r>
              <a:rPr lang="hr-HR" sz="2400">
                <a:sym typeface="Wingdings" panose="05000000000000000000" pitchFamily="2" charset="2"/>
              </a:rPr>
              <a:t>He </a:t>
            </a:r>
            <a:r>
              <a:rPr lang="hr-HR" sz="2400">
                <a:solidFill>
                  <a:srgbClr val="FF0000"/>
                </a:solidFill>
                <a:sym typeface="Wingdings" panose="05000000000000000000" pitchFamily="2" charset="2"/>
              </a:rPr>
              <a:t>was</a:t>
            </a:r>
            <a:r>
              <a:rPr lang="hr-HR" sz="2400">
                <a:sym typeface="Wingdings" panose="05000000000000000000" pitchFamily="2" charset="2"/>
              </a:rPr>
              <a:t> at home. </a:t>
            </a:r>
          </a:p>
          <a:p>
            <a:r>
              <a:rPr lang="hr-HR" sz="2400">
                <a:sym typeface="Wingdings" panose="05000000000000000000" pitchFamily="2" charset="2"/>
              </a:rPr>
              <a:t>She </a:t>
            </a:r>
            <a:r>
              <a:rPr lang="hr-HR" sz="2400">
                <a:solidFill>
                  <a:srgbClr val="FF0000"/>
                </a:solidFill>
                <a:sym typeface="Wingdings" panose="05000000000000000000" pitchFamily="2" charset="2"/>
              </a:rPr>
              <a:t>was</a:t>
            </a:r>
            <a:r>
              <a:rPr lang="hr-HR" sz="2400">
                <a:sym typeface="Wingdings" panose="05000000000000000000" pitchFamily="2" charset="2"/>
              </a:rPr>
              <a:t> happy. </a:t>
            </a:r>
          </a:p>
          <a:p>
            <a:r>
              <a:rPr lang="hr-HR" sz="2400">
                <a:sym typeface="Wingdings" panose="05000000000000000000" pitchFamily="2" charset="2"/>
              </a:rPr>
              <a:t>It </a:t>
            </a:r>
            <a:r>
              <a:rPr lang="hr-HR" sz="2400">
                <a:solidFill>
                  <a:srgbClr val="FF0000"/>
                </a:solidFill>
                <a:sym typeface="Wingdings" panose="05000000000000000000" pitchFamily="2" charset="2"/>
              </a:rPr>
              <a:t>was</a:t>
            </a:r>
            <a:r>
              <a:rPr lang="hr-HR" sz="2400">
                <a:sym typeface="Wingdings" panose="05000000000000000000" pitchFamily="2" charset="2"/>
              </a:rPr>
              <a:t> cold. </a:t>
            </a:r>
          </a:p>
          <a:p>
            <a:endParaRPr lang="hr-HR" sz="2400">
              <a:sym typeface="Wingdings" panose="05000000000000000000" pitchFamily="2" charset="2"/>
            </a:endParaRPr>
          </a:p>
          <a:p>
            <a:r>
              <a:rPr lang="hr-HR" sz="2400">
                <a:sym typeface="Wingdings" panose="05000000000000000000" pitchFamily="2" charset="2"/>
              </a:rPr>
              <a:t>You </a:t>
            </a:r>
            <a:r>
              <a:rPr lang="hr-HR" sz="2400">
                <a:solidFill>
                  <a:srgbClr val="00B0F0"/>
                </a:solidFill>
                <a:sym typeface="Wingdings" panose="05000000000000000000" pitchFamily="2" charset="2"/>
              </a:rPr>
              <a:t>were</a:t>
            </a:r>
            <a:r>
              <a:rPr lang="hr-HR" sz="2400">
                <a:sym typeface="Wingdings" panose="05000000000000000000" pitchFamily="2" charset="2"/>
              </a:rPr>
              <a:t> at school. </a:t>
            </a:r>
          </a:p>
          <a:p>
            <a:r>
              <a:rPr lang="hr-HR" sz="2400">
                <a:sym typeface="Wingdings" panose="05000000000000000000" pitchFamily="2" charset="2"/>
              </a:rPr>
              <a:t>We </a:t>
            </a:r>
            <a:r>
              <a:rPr lang="hr-HR" sz="2400">
                <a:solidFill>
                  <a:srgbClr val="00B0F0"/>
                </a:solidFill>
                <a:sym typeface="Wingdings" panose="05000000000000000000" pitchFamily="2" charset="2"/>
              </a:rPr>
              <a:t>were</a:t>
            </a:r>
            <a:r>
              <a:rPr lang="hr-HR" sz="2400">
                <a:sym typeface="Wingdings" panose="05000000000000000000" pitchFamily="2" charset="2"/>
              </a:rPr>
              <a:t> tired. </a:t>
            </a:r>
          </a:p>
          <a:p>
            <a:r>
              <a:rPr lang="hr-HR" sz="2400">
                <a:sym typeface="Wingdings" panose="05000000000000000000" pitchFamily="2" charset="2"/>
              </a:rPr>
              <a:t>They </a:t>
            </a:r>
            <a:r>
              <a:rPr lang="hr-HR" sz="2400">
                <a:solidFill>
                  <a:srgbClr val="00B0F0"/>
                </a:solidFill>
                <a:sym typeface="Wingdings" panose="05000000000000000000" pitchFamily="2" charset="2"/>
              </a:rPr>
              <a:t>were</a:t>
            </a:r>
            <a:r>
              <a:rPr lang="hr-HR" sz="2400">
                <a:sym typeface="Wingdings" panose="05000000000000000000" pitchFamily="2" charset="2"/>
              </a:rPr>
              <a:t> at the cinema. 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2AFD3D6E-7CBA-408F-948E-F8DA6C2BF301}"/>
              </a:ext>
            </a:extLst>
          </p:cNvPr>
          <p:cNvSpPr txBox="1"/>
          <p:nvPr/>
        </p:nvSpPr>
        <p:spPr>
          <a:xfrm>
            <a:off x="2247089" y="4578485"/>
            <a:ext cx="3093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I </a:t>
            </a:r>
            <a:r>
              <a:rPr lang="hr-HR" sz="2400">
                <a:solidFill>
                  <a:srgbClr val="FF0000"/>
                </a:solidFill>
              </a:rPr>
              <a:t>wasn’t</a:t>
            </a:r>
            <a:r>
              <a:rPr lang="hr-HR" sz="2400"/>
              <a:t> angry. </a:t>
            </a:r>
            <a:r>
              <a:rPr lang="hr-HR" sz="2400">
                <a:sym typeface="Wingdings" panose="05000000000000000000" pitchFamily="2" charset="2"/>
              </a:rPr>
              <a:t></a:t>
            </a:r>
          </a:p>
          <a:p>
            <a:r>
              <a:rPr lang="hr-HR" sz="2400">
                <a:sym typeface="Wingdings" panose="05000000000000000000" pitchFamily="2" charset="2"/>
              </a:rPr>
              <a:t>He </a:t>
            </a:r>
            <a:r>
              <a:rPr lang="hr-HR" sz="2400">
                <a:solidFill>
                  <a:srgbClr val="FF0000"/>
                </a:solidFill>
                <a:sym typeface="Wingdings" panose="05000000000000000000" pitchFamily="2" charset="2"/>
              </a:rPr>
              <a:t>wasn’t</a:t>
            </a:r>
            <a:r>
              <a:rPr lang="hr-HR" sz="2400">
                <a:sym typeface="Wingdings" panose="05000000000000000000" pitchFamily="2" charset="2"/>
              </a:rPr>
              <a:t> at work. </a:t>
            </a:r>
          </a:p>
          <a:p>
            <a:endParaRPr lang="hr-HR" sz="2400">
              <a:sym typeface="Wingdings" panose="05000000000000000000" pitchFamily="2" charset="2"/>
            </a:endParaRPr>
          </a:p>
          <a:p>
            <a:r>
              <a:rPr lang="hr-HR" sz="2400">
                <a:sym typeface="Wingdings" panose="05000000000000000000" pitchFamily="2" charset="2"/>
              </a:rPr>
              <a:t>We </a:t>
            </a:r>
            <a:r>
              <a:rPr lang="hr-HR" sz="2400">
                <a:solidFill>
                  <a:srgbClr val="00B0F0"/>
                </a:solidFill>
                <a:sym typeface="Wingdings" panose="05000000000000000000" pitchFamily="2" charset="2"/>
              </a:rPr>
              <a:t>weren’t</a:t>
            </a:r>
            <a:r>
              <a:rPr lang="hr-HR" sz="2400">
                <a:sym typeface="Wingdings" panose="05000000000000000000" pitchFamily="2" charset="2"/>
              </a:rPr>
              <a:t> sad. 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0F71A97-7C75-45A8-9948-1655BEBF598B}"/>
              </a:ext>
            </a:extLst>
          </p:cNvPr>
          <p:cNvSpPr txBox="1"/>
          <p:nvPr/>
        </p:nvSpPr>
        <p:spPr>
          <a:xfrm>
            <a:off x="262647" y="252919"/>
            <a:ext cx="4591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 do these sentences mean?</a:t>
            </a:r>
          </a:p>
          <a:p>
            <a:r>
              <a:rPr lang="hr-HR" sz="2400" i="1"/>
              <a:t>Što ove rečenice znače?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8F4EFC3-E843-4694-BAB2-B18E39DABE6D}"/>
              </a:ext>
            </a:extLst>
          </p:cNvPr>
          <p:cNvSpPr txBox="1"/>
          <p:nvPr/>
        </p:nvSpPr>
        <p:spPr>
          <a:xfrm>
            <a:off x="5262662" y="1047850"/>
            <a:ext cx="60408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Ja </a:t>
            </a:r>
            <a:r>
              <a:rPr lang="hr-HR" sz="2400">
                <a:solidFill>
                  <a:srgbClr val="FF0000"/>
                </a:solidFill>
              </a:rPr>
              <a:t>sam bio/la </a:t>
            </a:r>
            <a:r>
              <a:rPr lang="hr-HR" sz="2400"/>
              <a:t>jako uzbuđen/a.</a:t>
            </a:r>
          </a:p>
          <a:p>
            <a:r>
              <a:rPr lang="hr-HR" sz="2400"/>
              <a:t>On </a:t>
            </a:r>
            <a:r>
              <a:rPr lang="hr-HR" sz="2400">
                <a:solidFill>
                  <a:srgbClr val="FF0000"/>
                </a:solidFill>
              </a:rPr>
              <a:t>je bio </a:t>
            </a:r>
            <a:r>
              <a:rPr lang="hr-HR" sz="2400"/>
              <a:t>kod kuće.</a:t>
            </a:r>
          </a:p>
          <a:p>
            <a:r>
              <a:rPr lang="hr-HR" sz="2400"/>
              <a:t>Ona </a:t>
            </a:r>
            <a:r>
              <a:rPr lang="hr-HR" sz="2400">
                <a:solidFill>
                  <a:srgbClr val="FF0000"/>
                </a:solidFill>
              </a:rPr>
              <a:t>je bila </a:t>
            </a:r>
            <a:r>
              <a:rPr lang="hr-HR" sz="2400"/>
              <a:t>sretna.</a:t>
            </a:r>
          </a:p>
          <a:p>
            <a:r>
              <a:rPr lang="hr-HR" sz="2400">
                <a:solidFill>
                  <a:srgbClr val="FF0000"/>
                </a:solidFill>
              </a:rPr>
              <a:t>Bilo je </a:t>
            </a:r>
            <a:r>
              <a:rPr lang="hr-HR" sz="2400"/>
              <a:t>hladno.</a:t>
            </a:r>
          </a:p>
          <a:p>
            <a:endParaRPr lang="hr-HR" sz="2400"/>
          </a:p>
          <a:p>
            <a:r>
              <a:rPr lang="hr-HR" sz="2400"/>
              <a:t>Ti </a:t>
            </a:r>
            <a:r>
              <a:rPr lang="hr-HR" sz="2400">
                <a:solidFill>
                  <a:srgbClr val="00B0F0"/>
                </a:solidFill>
              </a:rPr>
              <a:t>si bio/la </a:t>
            </a:r>
            <a:r>
              <a:rPr lang="hr-HR" sz="2400"/>
              <a:t>u školi. / Vi </a:t>
            </a:r>
            <a:r>
              <a:rPr lang="hr-HR" sz="2400">
                <a:solidFill>
                  <a:srgbClr val="00B0F0"/>
                </a:solidFill>
              </a:rPr>
              <a:t>ste bili/le </a:t>
            </a:r>
            <a:r>
              <a:rPr lang="hr-HR" sz="2400"/>
              <a:t>u školi.</a:t>
            </a:r>
          </a:p>
          <a:p>
            <a:r>
              <a:rPr lang="hr-HR" sz="2400"/>
              <a:t>Mi </a:t>
            </a:r>
            <a:r>
              <a:rPr lang="hr-HR" sz="2400">
                <a:solidFill>
                  <a:srgbClr val="00B0F0"/>
                </a:solidFill>
              </a:rPr>
              <a:t>smo bili </a:t>
            </a:r>
            <a:r>
              <a:rPr lang="hr-HR" sz="2400"/>
              <a:t>umorni.</a:t>
            </a:r>
          </a:p>
          <a:p>
            <a:r>
              <a:rPr lang="hr-HR" sz="2400"/>
              <a:t>         Oni </a:t>
            </a:r>
            <a:r>
              <a:rPr lang="hr-HR" sz="2400">
                <a:solidFill>
                  <a:srgbClr val="00B0F0"/>
                </a:solidFill>
              </a:rPr>
              <a:t>su bili </a:t>
            </a:r>
            <a:r>
              <a:rPr lang="hr-HR" sz="2400"/>
              <a:t>u kinu. / One </a:t>
            </a:r>
            <a:r>
              <a:rPr lang="hr-HR" sz="2400">
                <a:solidFill>
                  <a:srgbClr val="00B0F0"/>
                </a:solidFill>
              </a:rPr>
              <a:t>su bile </a:t>
            </a:r>
            <a:r>
              <a:rPr lang="hr-HR" sz="2400"/>
              <a:t>u kinu.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54321968-4325-4612-8ACD-92295BA167CE}"/>
              </a:ext>
            </a:extLst>
          </p:cNvPr>
          <p:cNvSpPr txBox="1"/>
          <p:nvPr/>
        </p:nvSpPr>
        <p:spPr>
          <a:xfrm>
            <a:off x="5262662" y="4578485"/>
            <a:ext cx="60408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Ja </a:t>
            </a:r>
            <a:r>
              <a:rPr lang="hr-HR" sz="2400">
                <a:solidFill>
                  <a:srgbClr val="FF0000"/>
                </a:solidFill>
              </a:rPr>
              <a:t>nisam bila </a:t>
            </a:r>
            <a:r>
              <a:rPr lang="hr-HR" sz="2400"/>
              <a:t>ljuta.</a:t>
            </a:r>
          </a:p>
          <a:p>
            <a:r>
              <a:rPr lang="hr-HR" sz="2400"/>
              <a:t>On </a:t>
            </a:r>
            <a:r>
              <a:rPr lang="hr-HR" sz="2400">
                <a:solidFill>
                  <a:srgbClr val="FF0000"/>
                </a:solidFill>
              </a:rPr>
              <a:t>nije bio </a:t>
            </a:r>
            <a:r>
              <a:rPr lang="hr-HR" sz="2400"/>
              <a:t>na poslu.</a:t>
            </a:r>
          </a:p>
          <a:p>
            <a:endParaRPr lang="hr-HR" sz="2400"/>
          </a:p>
          <a:p>
            <a:r>
              <a:rPr lang="hr-HR" sz="2400"/>
              <a:t>Mi </a:t>
            </a:r>
            <a:r>
              <a:rPr lang="hr-HR" sz="2400">
                <a:solidFill>
                  <a:srgbClr val="00B0F0"/>
                </a:solidFill>
              </a:rPr>
              <a:t>nismo bili </a:t>
            </a:r>
            <a:r>
              <a:rPr lang="hr-HR" sz="2400"/>
              <a:t>tužni.</a:t>
            </a:r>
          </a:p>
        </p:txBody>
      </p:sp>
    </p:spTree>
    <p:extLst>
      <p:ext uri="{BB962C8B-B14F-4D97-AF65-F5344CB8AC3E}">
        <p14:creationId xmlns:p14="http://schemas.microsoft.com/office/powerpoint/2010/main" val="187470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A09EFDA-6E19-4BFF-AEB5-7A35256A0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32" y="890149"/>
            <a:ext cx="9803657" cy="261028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5CD2681-B265-46C1-A48D-FD6D2F71C12D}"/>
              </a:ext>
            </a:extLst>
          </p:cNvPr>
          <p:cNvSpPr txBox="1"/>
          <p:nvPr/>
        </p:nvSpPr>
        <p:spPr>
          <a:xfrm>
            <a:off x="476655" y="272374"/>
            <a:ext cx="10359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Odgovori na pitanja.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E2882093-97B3-4A31-ADE3-57D3A27770F7}"/>
              </a:ext>
            </a:extLst>
          </p:cNvPr>
          <p:cNvSpPr txBox="1"/>
          <p:nvPr/>
        </p:nvSpPr>
        <p:spPr>
          <a:xfrm>
            <a:off x="7130374" y="1254868"/>
            <a:ext cx="311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   Yes		     was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04A04C6-F142-4FF3-B5A1-22430F2FF0A8}"/>
              </a:ext>
            </a:extLst>
          </p:cNvPr>
          <p:cNvSpPr txBox="1"/>
          <p:nvPr/>
        </p:nvSpPr>
        <p:spPr>
          <a:xfrm>
            <a:off x="7130374" y="1749841"/>
            <a:ext cx="311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   No		  wasn’t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215231A-D87A-4159-90CF-415A55A1042E}"/>
              </a:ext>
            </a:extLst>
          </p:cNvPr>
          <p:cNvSpPr txBox="1"/>
          <p:nvPr/>
        </p:nvSpPr>
        <p:spPr>
          <a:xfrm>
            <a:off x="7130374" y="2175035"/>
            <a:ext cx="311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   No		  wasn’t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420F469-49E9-464E-B198-C93794203B4C}"/>
              </a:ext>
            </a:extLst>
          </p:cNvPr>
          <p:cNvSpPr txBox="1"/>
          <p:nvPr/>
        </p:nvSpPr>
        <p:spPr>
          <a:xfrm>
            <a:off x="7130374" y="2561977"/>
            <a:ext cx="311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   Yes		    were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E5C3DC75-1F3F-4BE3-B5BC-BBC785219626}"/>
              </a:ext>
            </a:extLst>
          </p:cNvPr>
          <p:cNvSpPr txBox="1"/>
          <p:nvPr/>
        </p:nvSpPr>
        <p:spPr>
          <a:xfrm>
            <a:off x="7130374" y="3001411"/>
            <a:ext cx="311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   No		  weren’t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11F015E-39CE-4BCD-8D03-4D62039275E2}"/>
              </a:ext>
            </a:extLst>
          </p:cNvPr>
          <p:cNvSpPr txBox="1"/>
          <p:nvPr/>
        </p:nvSpPr>
        <p:spPr>
          <a:xfrm>
            <a:off x="476656" y="3900791"/>
            <a:ext cx="6284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What’s the first word in each question in task 2?</a:t>
            </a:r>
          </a:p>
          <a:p>
            <a:r>
              <a:rPr lang="hr-HR" sz="2400" i="1"/>
              <a:t>Koja je prva riječ u svakom pitanju iz 2. zadatka?</a:t>
            </a:r>
          </a:p>
          <a:p>
            <a:endParaRPr lang="hr-HR" sz="2400"/>
          </a:p>
          <a:p>
            <a:r>
              <a:rPr lang="hr-HR" sz="2400"/>
              <a:t>What’s the second word?</a:t>
            </a:r>
          </a:p>
          <a:p>
            <a:r>
              <a:rPr lang="hr-HR" sz="2400" i="1"/>
              <a:t>Koja je druga riječ?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09FC0D3-E172-432C-9595-B09AD63A5FA1}"/>
              </a:ext>
            </a:extLst>
          </p:cNvPr>
          <p:cNvSpPr txBox="1"/>
          <p:nvPr/>
        </p:nvSpPr>
        <p:spPr>
          <a:xfrm>
            <a:off x="7130375" y="4007796"/>
            <a:ext cx="2140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Was ili were.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7DC9A06A-F50E-4417-8DCB-898093C749C2}"/>
              </a:ext>
            </a:extLst>
          </p:cNvPr>
          <p:cNvSpPr txBox="1"/>
          <p:nvPr/>
        </p:nvSpPr>
        <p:spPr>
          <a:xfrm>
            <a:off x="4620638" y="5181601"/>
            <a:ext cx="2140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Subjekt.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54C9636D-624A-4A53-84FE-622C029ECD86}"/>
              </a:ext>
            </a:extLst>
          </p:cNvPr>
          <p:cNvSpPr txBox="1"/>
          <p:nvPr/>
        </p:nvSpPr>
        <p:spPr>
          <a:xfrm>
            <a:off x="544749" y="3774332"/>
            <a:ext cx="9941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Turn the positive sentence into interrogative.</a:t>
            </a:r>
          </a:p>
          <a:p>
            <a:r>
              <a:rPr lang="hr-HR" sz="2400" i="1"/>
              <a:t>Pretvori izjavnu rečenicu u upitnu.</a:t>
            </a:r>
          </a:p>
          <a:p>
            <a:endParaRPr lang="hr-HR" sz="2400" i="1"/>
          </a:p>
          <a:p>
            <a:pPr algn="ctr"/>
            <a:r>
              <a:rPr lang="hr-HR" sz="2400"/>
              <a:t>Tia was at home last weekend.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3B0A06F8-9695-429F-9E27-758CE1153AF8}"/>
              </a:ext>
            </a:extLst>
          </p:cNvPr>
          <p:cNvSpPr txBox="1"/>
          <p:nvPr/>
        </p:nvSpPr>
        <p:spPr>
          <a:xfrm>
            <a:off x="3550595" y="5568603"/>
            <a:ext cx="5272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Was Tia at home last weekend?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ED840583-DBDC-4687-9B06-F564DDED6FC6}"/>
              </a:ext>
            </a:extLst>
          </p:cNvPr>
          <p:cNvSpPr txBox="1"/>
          <p:nvPr/>
        </p:nvSpPr>
        <p:spPr>
          <a:xfrm>
            <a:off x="2468394" y="4873474"/>
            <a:ext cx="60943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>
                <a:solidFill>
                  <a:srgbClr val="00B0F0"/>
                </a:solidFill>
              </a:rPr>
              <a:t>Tia</a:t>
            </a:r>
            <a:r>
              <a:rPr lang="hr-HR" sz="2400"/>
              <a:t> </a:t>
            </a:r>
            <a:r>
              <a:rPr lang="hr-HR" sz="2400">
                <a:solidFill>
                  <a:srgbClr val="FF0000"/>
                </a:solidFill>
              </a:rPr>
              <a:t>was</a:t>
            </a:r>
            <a:r>
              <a:rPr lang="hr-HR" sz="2400"/>
              <a:t> at home last weekend.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1D611700-A3B4-4773-8414-B23DC8D0CA82}"/>
              </a:ext>
            </a:extLst>
          </p:cNvPr>
          <p:cNvSpPr txBox="1"/>
          <p:nvPr/>
        </p:nvSpPr>
        <p:spPr>
          <a:xfrm>
            <a:off x="3550595" y="5567757"/>
            <a:ext cx="5272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Was</a:t>
            </a:r>
            <a:r>
              <a:rPr lang="hr-HR" sz="2400"/>
              <a:t> </a:t>
            </a:r>
            <a:r>
              <a:rPr lang="hr-HR" sz="2400">
                <a:solidFill>
                  <a:srgbClr val="00B0F0"/>
                </a:solidFill>
              </a:rPr>
              <a:t>Tia</a:t>
            </a:r>
            <a:r>
              <a:rPr lang="hr-HR" sz="2400"/>
              <a:t> at home last weekend?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0D51F0C9-B17D-4231-89DD-8F75B02C18BC}"/>
              </a:ext>
            </a:extLst>
          </p:cNvPr>
          <p:cNvSpPr txBox="1"/>
          <p:nvPr/>
        </p:nvSpPr>
        <p:spPr>
          <a:xfrm>
            <a:off x="369651" y="6128426"/>
            <a:ext cx="10924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Write another example on your own. / </a:t>
            </a:r>
            <a:r>
              <a:rPr lang="hr-HR" sz="2400" i="1"/>
              <a:t>Osmisli još jedan svoj primjer.</a:t>
            </a:r>
          </a:p>
        </p:txBody>
      </p:sp>
    </p:spTree>
    <p:extLst>
      <p:ext uri="{BB962C8B-B14F-4D97-AF65-F5344CB8AC3E}">
        <p14:creationId xmlns:p14="http://schemas.microsoft.com/office/powerpoint/2010/main" val="424773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 build="allAtOnce"/>
      <p:bldP spid="13" grpId="0" build="allAtOnce"/>
      <p:bldP spid="14" grpId="0"/>
      <p:bldP spid="14" grpId="1"/>
      <p:bldP spid="15" grpId="0"/>
      <p:bldP spid="16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E433B17-C8E2-4D48-B650-34A1EC849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36" y="1476375"/>
            <a:ext cx="7296150" cy="39052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625C981-628F-4924-A582-D8619B3EAB91}"/>
              </a:ext>
            </a:extLst>
          </p:cNvPr>
          <p:cNvSpPr txBox="1"/>
          <p:nvPr/>
        </p:nvSpPr>
        <p:spPr>
          <a:xfrm>
            <a:off x="7801583" y="1760707"/>
            <a:ext cx="3968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Podsjetnik na pravila možeš pronaći u udžbeniku.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904EDCED-D872-4170-855A-4104CFE66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" y="0"/>
            <a:ext cx="7209692" cy="6858000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3531FCC3-7967-4CA6-934C-E2DB93B70AE6}"/>
              </a:ext>
            </a:extLst>
          </p:cNvPr>
          <p:cNvSpPr txBox="1"/>
          <p:nvPr/>
        </p:nvSpPr>
        <p:spPr>
          <a:xfrm>
            <a:off x="7599127" y="1206230"/>
            <a:ext cx="4069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Imagine you were one of the people in the photos. Answer the questions in task 3. Your friends have to guess which photo you are referring to.</a:t>
            </a:r>
          </a:p>
          <a:p>
            <a:r>
              <a:rPr lang="hr-HR" sz="2400" i="1"/>
              <a:t>Zamisli da si jedan od ljudi s fotografija i odgovori na pitanja iz 3. zadatka. Tvoji prijatelji pogađaju o kojoj je fotografiji riječ.</a:t>
            </a:r>
          </a:p>
        </p:txBody>
      </p:sp>
    </p:spTree>
    <p:extLst>
      <p:ext uri="{BB962C8B-B14F-4D97-AF65-F5344CB8AC3E}">
        <p14:creationId xmlns:p14="http://schemas.microsoft.com/office/powerpoint/2010/main" val="94196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B26D498-E61F-46AC-B8E6-69914509A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59180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3471F28-2067-4ADD-B028-0BFFF6C3C15D}"/>
              </a:ext>
            </a:extLst>
          </p:cNvPr>
          <p:cNvSpPr txBox="1"/>
          <p:nvPr/>
        </p:nvSpPr>
        <p:spPr>
          <a:xfrm>
            <a:off x="5894962" y="398834"/>
            <a:ext cx="5515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88.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658A5B0-AA02-4ED4-AAD0-28C6314D7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6" y="1341910"/>
            <a:ext cx="11782425" cy="3609975"/>
          </a:xfrm>
          <a:prstGeom prst="rect">
            <a:avLst/>
          </a:prstGeom>
        </p:spPr>
      </p:pic>
      <p:sp>
        <p:nvSpPr>
          <p:cNvPr id="9" name="Elipsa 8">
            <a:extLst>
              <a:ext uri="{FF2B5EF4-FFF2-40B4-BE49-F238E27FC236}">
                <a16:creationId xmlns:a16="http://schemas.microsoft.com/office/drawing/2014/main" id="{272A567D-823A-4D87-A919-D851D86CFD9A}"/>
              </a:ext>
            </a:extLst>
          </p:cNvPr>
          <p:cNvSpPr/>
          <p:nvPr/>
        </p:nvSpPr>
        <p:spPr>
          <a:xfrm>
            <a:off x="4212077" y="2042809"/>
            <a:ext cx="719846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593908F6-20DA-4950-96F2-B72EC9DD5BDF}"/>
              </a:ext>
            </a:extLst>
          </p:cNvPr>
          <p:cNvSpPr/>
          <p:nvPr/>
        </p:nvSpPr>
        <p:spPr>
          <a:xfrm>
            <a:off x="7535694" y="2535677"/>
            <a:ext cx="719846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33EF0431-3F1E-48C8-85B9-D2683C8AD258}"/>
              </a:ext>
            </a:extLst>
          </p:cNvPr>
          <p:cNvSpPr/>
          <p:nvPr/>
        </p:nvSpPr>
        <p:spPr>
          <a:xfrm>
            <a:off x="6251643" y="3527898"/>
            <a:ext cx="719846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388C3BAA-97D9-4822-8205-91C13BD24F4B}"/>
              </a:ext>
            </a:extLst>
          </p:cNvPr>
          <p:cNvSpPr/>
          <p:nvPr/>
        </p:nvSpPr>
        <p:spPr>
          <a:xfrm>
            <a:off x="3955916" y="4004554"/>
            <a:ext cx="719846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02E5B328-193C-48C8-99C5-581F4AD9B7C4}"/>
              </a:ext>
            </a:extLst>
          </p:cNvPr>
          <p:cNvSpPr/>
          <p:nvPr/>
        </p:nvSpPr>
        <p:spPr>
          <a:xfrm>
            <a:off x="1621276" y="2535677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>
            <a:extLst>
              <a:ext uri="{FF2B5EF4-FFF2-40B4-BE49-F238E27FC236}">
                <a16:creationId xmlns:a16="http://schemas.microsoft.com/office/drawing/2014/main" id="{F31C1B83-1CEE-4326-A06E-2B3A641F4F1A}"/>
              </a:ext>
            </a:extLst>
          </p:cNvPr>
          <p:cNvSpPr/>
          <p:nvPr/>
        </p:nvSpPr>
        <p:spPr>
          <a:xfrm>
            <a:off x="6834507" y="2042809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Elipsa 14">
            <a:extLst>
              <a:ext uri="{FF2B5EF4-FFF2-40B4-BE49-F238E27FC236}">
                <a16:creationId xmlns:a16="http://schemas.microsoft.com/office/drawing/2014/main" id="{04841A35-1206-4233-827F-D405ACC168A7}"/>
              </a:ext>
            </a:extLst>
          </p:cNvPr>
          <p:cNvSpPr/>
          <p:nvPr/>
        </p:nvSpPr>
        <p:spPr>
          <a:xfrm>
            <a:off x="1773676" y="3022060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Elipsa 15">
            <a:extLst>
              <a:ext uri="{FF2B5EF4-FFF2-40B4-BE49-F238E27FC236}">
                <a16:creationId xmlns:a16="http://schemas.microsoft.com/office/drawing/2014/main" id="{F8644825-0AD0-4E0F-8A33-4AD8218EA810}"/>
              </a:ext>
            </a:extLst>
          </p:cNvPr>
          <p:cNvSpPr/>
          <p:nvPr/>
        </p:nvSpPr>
        <p:spPr>
          <a:xfrm>
            <a:off x="1621276" y="3524657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>
            <a:extLst>
              <a:ext uri="{FF2B5EF4-FFF2-40B4-BE49-F238E27FC236}">
                <a16:creationId xmlns:a16="http://schemas.microsoft.com/office/drawing/2014/main" id="{B94C1464-855F-4A2B-A835-EA2E43FA0E19}"/>
              </a:ext>
            </a:extLst>
          </p:cNvPr>
          <p:cNvSpPr/>
          <p:nvPr/>
        </p:nvSpPr>
        <p:spPr>
          <a:xfrm>
            <a:off x="7298987" y="3018818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Elipsa 17">
            <a:extLst>
              <a:ext uri="{FF2B5EF4-FFF2-40B4-BE49-F238E27FC236}">
                <a16:creationId xmlns:a16="http://schemas.microsoft.com/office/drawing/2014/main" id="{2570026E-8ED7-4955-B057-42FF9232817B}"/>
              </a:ext>
            </a:extLst>
          </p:cNvPr>
          <p:cNvSpPr/>
          <p:nvPr/>
        </p:nvSpPr>
        <p:spPr>
          <a:xfrm>
            <a:off x="1773676" y="4513637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Elipsa 18">
            <a:extLst>
              <a:ext uri="{FF2B5EF4-FFF2-40B4-BE49-F238E27FC236}">
                <a16:creationId xmlns:a16="http://schemas.microsoft.com/office/drawing/2014/main" id="{9D3F44EF-3EBE-4C9E-9FD6-6625A3BEFD89}"/>
              </a:ext>
            </a:extLst>
          </p:cNvPr>
          <p:cNvSpPr/>
          <p:nvPr/>
        </p:nvSpPr>
        <p:spPr>
          <a:xfrm>
            <a:off x="7298987" y="4505783"/>
            <a:ext cx="596630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Elipsa 19">
            <a:extLst>
              <a:ext uri="{FF2B5EF4-FFF2-40B4-BE49-F238E27FC236}">
                <a16:creationId xmlns:a16="http://schemas.microsoft.com/office/drawing/2014/main" id="{FE48A2F9-EC13-4954-9947-6A4FD2ADCE14}"/>
              </a:ext>
            </a:extLst>
          </p:cNvPr>
          <p:cNvSpPr/>
          <p:nvPr/>
        </p:nvSpPr>
        <p:spPr>
          <a:xfrm>
            <a:off x="7742714" y="4007798"/>
            <a:ext cx="719846" cy="3404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EC0E5184-113C-4BF1-AE12-6C4BD91A32BA}"/>
              </a:ext>
            </a:extLst>
          </p:cNvPr>
          <p:cNvSpPr txBox="1"/>
          <p:nvPr/>
        </p:nvSpPr>
        <p:spPr>
          <a:xfrm>
            <a:off x="683288" y="733530"/>
            <a:ext cx="4953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Zaokruži točnu riječ.</a:t>
            </a:r>
          </a:p>
        </p:txBody>
      </p:sp>
    </p:spTree>
    <p:extLst>
      <p:ext uri="{BB962C8B-B14F-4D97-AF65-F5344CB8AC3E}">
        <p14:creationId xmlns:p14="http://schemas.microsoft.com/office/powerpoint/2010/main" val="12595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5419</TotalTime>
  <Words>936</Words>
  <Application>Microsoft Office PowerPoint</Application>
  <PresentationFormat>Široki zaslon</PresentationFormat>
  <Paragraphs>145</Paragraphs>
  <Slides>15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285</cp:revision>
  <dcterms:created xsi:type="dcterms:W3CDTF">2020-09-19T11:02:00Z</dcterms:created>
  <dcterms:modified xsi:type="dcterms:W3CDTF">2021-05-22T11:52:05Z</dcterms:modified>
</cp:coreProperties>
</file>